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48" autoAdjust="0"/>
    <p:restoredTop sz="94660"/>
  </p:normalViewPr>
  <p:slideViewPr>
    <p:cSldViewPr snapToGrid="0">
      <p:cViewPr varScale="1">
        <p:scale>
          <a:sx n="44" d="100"/>
          <a:sy n="44" d="100"/>
        </p:scale>
        <p:origin x="-6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9EB5A5-8400-44C0-9E49-2F5A58FE60CF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467005-9AE3-4EDE-8B86-931ABA2090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712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67005-9AE3-4EDE-8B86-931ABA2090C0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861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2150-1DBC-48CA-85DE-AE7386E7318B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7124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FEEE-A1AC-421C-889C-67B1E3AF445C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724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C370-9616-47C0-A13D-548CB4B1A823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701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9D04-F645-424B-B8F6-C9F57F6114CA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7253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778D-495A-48FE-AF73-F02A3AB23C5F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180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4412-A3CE-4982-A74B-D48E01A48B8A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2631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26B7-120E-4B53-B101-1F8886D44D96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389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5B64-5FD7-4580-8FB4-8977B2BD13A6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972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28F-9497-483B-A942-7EC5309E5ACB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122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0008-6DD8-40B9-A782-E556B9F3F61F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657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F609-353A-43F4-8392-A3A6A2C60E2B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512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62B3-BB39-450E-BED4-20665AAE7EE1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78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501E-8E6A-443D-93F1-8430ECBC8B52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690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3FB-7297-4DB1-8F2E-2271BE93EA75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406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28FA-09E5-41D4-8B2D-47554C639F9F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08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EE12-F0C9-4380-90FB-31FC9C31804C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858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F6C-1354-4560-9F1F-39DDBF8319CD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231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534339-8F04-457A-BF9D-0999A19DC9E1}" type="datetime8">
              <a:rPr lang="ar-IQ" smtClean="0"/>
              <a:t>04 كانون الأول،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C572-479C-4071-846E-7B2E4CB2FB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2904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1481" y="305068"/>
            <a:ext cx="1125111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i="1" u="none" strike="noStrike" baseline="0" dirty="0" smtClean="0">
                <a:latin typeface="HelveticaNeue-Italic"/>
              </a:rPr>
              <a:t>Evaporation</a:t>
            </a:r>
          </a:p>
          <a:p>
            <a:pPr algn="l"/>
            <a:r>
              <a:rPr lang="en-US" sz="2800" b="1" i="0" u="none" strike="noStrike" baseline="0" dirty="0" smtClean="0">
                <a:latin typeface="HelveticaNeue-Bold"/>
              </a:rPr>
              <a:t>14.1. INTRODUCTION</a:t>
            </a:r>
          </a:p>
          <a:p>
            <a:pPr algn="l">
              <a:lnSpc>
                <a:spcPct val="150000"/>
              </a:lnSpc>
            </a:pPr>
            <a:r>
              <a:rPr lang="en-US" b="1" i="0" u="none" strike="noStrike" baseline="0" dirty="0" smtClean="0">
                <a:latin typeface="Times-Roman"/>
              </a:rPr>
              <a:t>Evaporation, a widely used method for the concentration of aqueous solutions, involves the removal of water from a solution by boiling the liquor in a suitable vessel, an evaporator, and withdrawing the </a:t>
            </a:r>
            <a:r>
              <a:rPr lang="en-US" b="1" i="0" u="none" strike="noStrike" baseline="0" dirty="0" err="1" smtClean="0">
                <a:latin typeface="Times-Roman"/>
              </a:rPr>
              <a:t>vapour</a:t>
            </a:r>
            <a:r>
              <a:rPr lang="en-US" b="1" i="0" u="none" strike="noStrike" baseline="0" dirty="0" smtClean="0">
                <a:latin typeface="Times-Roman"/>
              </a:rPr>
              <a:t>. If the solution contains dissolved solids, the resulting strong liquor may become saturated so that crystals are deposited. Liquors which are to be evaporated may be classified as follows:</a:t>
            </a:r>
          </a:p>
          <a:p>
            <a:pPr algn="l">
              <a:lnSpc>
                <a:spcPct val="150000"/>
              </a:lnSpc>
            </a:pPr>
            <a:r>
              <a:rPr lang="en-US" b="1" i="0" u="none" strike="noStrike" baseline="0" dirty="0" smtClean="0">
                <a:latin typeface="Times-Roman"/>
              </a:rPr>
              <a:t>(a) Those which can be heated to high temperatures without decomposition, and those</a:t>
            </a:r>
          </a:p>
          <a:p>
            <a:pPr algn="l">
              <a:lnSpc>
                <a:spcPct val="150000"/>
              </a:lnSpc>
            </a:pPr>
            <a:r>
              <a:rPr lang="en-US" b="1" i="0" u="none" strike="noStrike" baseline="0" dirty="0" smtClean="0">
                <a:latin typeface="Times-Roman"/>
              </a:rPr>
              <a:t>that can be heated only to a temperature of about 330 K.</a:t>
            </a:r>
          </a:p>
          <a:p>
            <a:pPr algn="l">
              <a:lnSpc>
                <a:spcPct val="150000"/>
              </a:lnSpc>
            </a:pPr>
            <a:r>
              <a:rPr lang="en-US" b="1" i="0" u="none" strike="noStrike" baseline="0" dirty="0" smtClean="0">
                <a:latin typeface="Times-Roman"/>
              </a:rPr>
              <a:t>(b) Those which yield solids on concentration, in which case crystal size and shape</a:t>
            </a:r>
          </a:p>
          <a:p>
            <a:pPr algn="l">
              <a:lnSpc>
                <a:spcPct val="150000"/>
              </a:lnSpc>
            </a:pPr>
            <a:r>
              <a:rPr lang="en-US" b="1" i="0" u="none" strike="noStrike" baseline="0" dirty="0" smtClean="0">
                <a:latin typeface="Times-Roman"/>
              </a:rPr>
              <a:t>may be important, and those which do not.</a:t>
            </a:r>
          </a:p>
          <a:p>
            <a:pPr algn="l">
              <a:lnSpc>
                <a:spcPct val="150000"/>
              </a:lnSpc>
            </a:pPr>
            <a:r>
              <a:rPr lang="en-US" b="1" i="0" u="none" strike="noStrike" baseline="0" dirty="0" smtClean="0">
                <a:latin typeface="Times-Roman"/>
              </a:rPr>
              <a:t>(c) Those which, at a given pressure, boil at about the same temperature as water, and</a:t>
            </a:r>
          </a:p>
          <a:p>
            <a:pPr algn="l">
              <a:lnSpc>
                <a:spcPct val="150000"/>
              </a:lnSpc>
            </a:pPr>
            <a:r>
              <a:rPr lang="en-US" b="1" i="0" u="none" strike="noStrike" baseline="0" dirty="0" smtClean="0">
                <a:latin typeface="Times-Roman"/>
              </a:rPr>
              <a:t>those which have a much higher boiling point.</a:t>
            </a:r>
            <a:endParaRPr lang="ar-IQ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096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10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7" y="781730"/>
            <a:ext cx="9467850" cy="49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9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11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302079" y="1519140"/>
            <a:ext cx="115606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-Roman"/>
              </a:rPr>
              <a:t>The single effect evaporator uses rather more than 1 kg of steam to evaporate 1 kg of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-Roman"/>
              </a:rPr>
              <a:t>water</a:t>
            </a:r>
            <a:r>
              <a:rPr lang="en-US" sz="2000" dirty="0">
                <a:latin typeface="Times-Roman"/>
              </a:rPr>
              <a:t>. Three methods have been introduced which enable the performance to be improved,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-Roman"/>
              </a:rPr>
              <a:t>either by direct reduction in the steam consumption, or by improved energy efficiency of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-Roman"/>
              </a:rPr>
              <a:t>the whole unit. These are: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-Roman"/>
              </a:rPr>
              <a:t>(a) Multiple effect operation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-Roman"/>
              </a:rPr>
              <a:t>(b) Recompression of the </a:t>
            </a:r>
            <a:r>
              <a:rPr lang="en-US" sz="2000" dirty="0" err="1">
                <a:latin typeface="Times-Roman"/>
              </a:rPr>
              <a:t>vapour</a:t>
            </a:r>
            <a:r>
              <a:rPr lang="en-US" sz="2000" dirty="0">
                <a:latin typeface="Times-Roman"/>
              </a:rPr>
              <a:t> rising from the evaporator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-Roman"/>
              </a:rPr>
              <a:t>(c) Evaporation at low temperatures using a heat pump cycle</a:t>
            </a:r>
            <a:r>
              <a:rPr lang="en-US" sz="2000" dirty="0" smtClean="0">
                <a:latin typeface="Times-Roman"/>
              </a:rPr>
              <a:t>.</a:t>
            </a:r>
            <a:endParaRPr lang="en-US" sz="2000" dirty="0">
              <a:latin typeface="Times-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0567" y="555585"/>
            <a:ext cx="718023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latin typeface="HelveticaNeue-Bold"/>
              </a:rPr>
              <a:t>14.4. MULTIPLE-EFFECT EVAPORATORS</a:t>
            </a:r>
          </a:p>
        </p:txBody>
      </p:sp>
    </p:spTree>
    <p:extLst>
      <p:ext uri="{BB962C8B-B14F-4D97-AF65-F5344CB8AC3E}">
        <p14:creationId xmlns:p14="http://schemas.microsoft.com/office/powerpoint/2010/main" val="84727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12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408215" y="902588"/>
            <a:ext cx="1128304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-Roman"/>
              </a:rPr>
              <a:t>If </a:t>
            </a:r>
            <a:r>
              <a:rPr lang="en-US" sz="2000" dirty="0">
                <a:latin typeface="Times-Roman"/>
              </a:rPr>
              <a:t>an evaporator, fed with steam at 399 K with a total heat of 2714 kJ/kg, is evaporating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-Roman"/>
              </a:rPr>
              <a:t>water at 373 K, then each kilogram of water </a:t>
            </a:r>
            <a:r>
              <a:rPr lang="en-US" sz="2000" dirty="0" err="1">
                <a:latin typeface="Times-Roman"/>
              </a:rPr>
              <a:t>vapour</a:t>
            </a:r>
            <a:r>
              <a:rPr lang="en-US" sz="2000" dirty="0">
                <a:latin typeface="Times-Roman"/>
              </a:rPr>
              <a:t> produced will have a total </a:t>
            </a:r>
            <a:r>
              <a:rPr lang="en-US" sz="2000" dirty="0" smtClean="0">
                <a:latin typeface="Times-Roman"/>
              </a:rPr>
              <a:t>heat content </a:t>
            </a:r>
            <a:r>
              <a:rPr lang="en-US" sz="2000" dirty="0">
                <a:latin typeface="Times-Roman"/>
              </a:rPr>
              <a:t>of 2675 kJ. If this heat is allowed to go to waste, by condensing it in a </a:t>
            </a:r>
            <a:r>
              <a:rPr lang="en-US" sz="2000" dirty="0" smtClean="0">
                <a:latin typeface="Times-Roman"/>
              </a:rPr>
              <a:t>tubular condenser </a:t>
            </a:r>
            <a:r>
              <a:rPr lang="en-US" sz="2000" dirty="0">
                <a:latin typeface="Times-Roman"/>
              </a:rPr>
              <a:t>or by direct contact in a jet condenser for example, such a system makes </a:t>
            </a:r>
            <a:r>
              <a:rPr lang="en-US" sz="2000" dirty="0" smtClean="0">
                <a:latin typeface="Times-Roman"/>
              </a:rPr>
              <a:t>very poor </a:t>
            </a:r>
            <a:r>
              <a:rPr lang="en-US" sz="2000" dirty="0">
                <a:latin typeface="Times-Roman"/>
              </a:rPr>
              <a:t>use of steam. The </a:t>
            </a:r>
            <a:r>
              <a:rPr lang="en-US" sz="2000" dirty="0" err="1">
                <a:latin typeface="Times-Roman"/>
              </a:rPr>
              <a:t>vapour</a:t>
            </a:r>
            <a:r>
              <a:rPr lang="en-US" sz="2000" dirty="0">
                <a:latin typeface="Times-Roman"/>
              </a:rPr>
              <a:t> produced is, however, suitable for passing to the </a:t>
            </a:r>
            <a:r>
              <a:rPr lang="en-US" sz="2000" dirty="0" err="1" smtClean="0">
                <a:latin typeface="Times-Roman"/>
              </a:rPr>
              <a:t>calandria</a:t>
            </a:r>
            <a:r>
              <a:rPr lang="en-US" sz="2000" dirty="0" smtClean="0">
                <a:latin typeface="Times-Roman"/>
              </a:rPr>
              <a:t> of </a:t>
            </a:r>
            <a:r>
              <a:rPr lang="en-US" sz="2000" dirty="0">
                <a:latin typeface="Times-Roman"/>
              </a:rPr>
              <a:t>a similar unit, provided the boiling temperature in the second unit is reduced so </a:t>
            </a:r>
            <a:r>
              <a:rPr lang="en-US" sz="2000" dirty="0" smtClean="0">
                <a:latin typeface="Times-Roman"/>
              </a:rPr>
              <a:t>that an </a:t>
            </a:r>
            <a:r>
              <a:rPr lang="en-US" sz="2000" dirty="0">
                <a:latin typeface="Times-Roman"/>
              </a:rPr>
              <a:t>adequate temperature difference is maintained. This, as discussed in Section 14.2.4</a:t>
            </a:r>
            <a:r>
              <a:rPr lang="en-US" sz="2000" dirty="0" smtClean="0">
                <a:latin typeface="Times-Roman"/>
              </a:rPr>
              <a:t>, can </a:t>
            </a:r>
            <a:r>
              <a:rPr lang="en-US" sz="2000" dirty="0">
                <a:latin typeface="Times-Roman"/>
              </a:rPr>
              <a:t>be effected by applying a vacuum to the second effect in order to reduce the </a:t>
            </a:r>
            <a:r>
              <a:rPr lang="en-US" sz="2000" dirty="0" smtClean="0">
                <a:latin typeface="Times-Roman"/>
              </a:rPr>
              <a:t>boiling point </a:t>
            </a:r>
            <a:r>
              <a:rPr lang="en-US" sz="2000" dirty="0">
                <a:latin typeface="Times-Roman"/>
              </a:rPr>
              <a:t>of the liquor. This is the principle reached in the multiple effect systems which </a:t>
            </a:r>
            <a:r>
              <a:rPr lang="en-US" sz="2000" dirty="0" smtClean="0">
                <a:latin typeface="Times-Roman"/>
              </a:rPr>
              <a:t>were introduced </a:t>
            </a:r>
            <a:r>
              <a:rPr lang="en-US" sz="2000" dirty="0">
                <a:latin typeface="Times-Roman"/>
              </a:rPr>
              <a:t>by </a:t>
            </a:r>
            <a:r>
              <a:rPr lang="en-US" sz="2000" dirty="0" err="1">
                <a:latin typeface="Times-Roman"/>
              </a:rPr>
              <a:t>Rillieux</a:t>
            </a:r>
            <a:r>
              <a:rPr lang="en-US" sz="2000" dirty="0">
                <a:latin typeface="Times-Roman"/>
              </a:rPr>
              <a:t> in about 1830</a:t>
            </a:r>
            <a:r>
              <a:rPr lang="en-US" sz="2000" dirty="0" smtClean="0">
                <a:latin typeface="Times-Roman"/>
              </a:rPr>
              <a:t>. For </a:t>
            </a:r>
            <a:r>
              <a:rPr lang="en-US" sz="2000" dirty="0">
                <a:latin typeface="Times-Roman"/>
              </a:rPr>
              <a:t>three evaporators arranged as shown in Figure 14.5, in which the temperatures </a:t>
            </a:r>
            <a:r>
              <a:rPr lang="en-US" sz="2000" dirty="0" smtClean="0">
                <a:latin typeface="Times-Roman"/>
              </a:rPr>
              <a:t>and pressures </a:t>
            </a:r>
            <a:r>
              <a:rPr lang="en-US" sz="2000" dirty="0">
                <a:latin typeface="Times-Roman"/>
              </a:rPr>
              <a:t>are </a:t>
            </a:r>
            <a:r>
              <a:rPr lang="en-US" sz="2000" i="1" dirty="0">
                <a:latin typeface="MTMI"/>
              </a:rPr>
              <a:t>T</a:t>
            </a:r>
            <a:r>
              <a:rPr lang="en-US" sz="900" dirty="0">
                <a:latin typeface="Times-Roman"/>
              </a:rPr>
              <a:t>1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i="1" dirty="0">
                <a:latin typeface="MTMI"/>
              </a:rPr>
              <a:t>T</a:t>
            </a:r>
            <a:r>
              <a:rPr lang="en-US" sz="900" dirty="0">
                <a:latin typeface="Times-Roman"/>
              </a:rPr>
              <a:t>2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i="1" dirty="0">
                <a:latin typeface="MTMI"/>
              </a:rPr>
              <a:t>T</a:t>
            </a:r>
            <a:r>
              <a:rPr lang="en-US" sz="900" dirty="0">
                <a:latin typeface="Times-Roman"/>
              </a:rPr>
              <a:t>3</a:t>
            </a:r>
            <a:r>
              <a:rPr lang="en-US" sz="2000" dirty="0">
                <a:latin typeface="Times-Roman"/>
              </a:rPr>
              <a:t>, and </a:t>
            </a:r>
            <a:r>
              <a:rPr lang="en-US" sz="2000" i="1" dirty="0">
                <a:latin typeface="MTMI"/>
              </a:rPr>
              <a:t>P</a:t>
            </a:r>
            <a:r>
              <a:rPr lang="en-US" sz="900" dirty="0">
                <a:latin typeface="Times-Roman"/>
              </a:rPr>
              <a:t>1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i="1" dirty="0">
                <a:latin typeface="MTMI"/>
              </a:rPr>
              <a:t>P</a:t>
            </a:r>
            <a:r>
              <a:rPr lang="en-US" sz="900" dirty="0">
                <a:latin typeface="Times-Roman"/>
              </a:rPr>
              <a:t>2</a:t>
            </a:r>
            <a:r>
              <a:rPr lang="en-US" sz="2000" dirty="0">
                <a:latin typeface="Times-Roman"/>
              </a:rPr>
              <a:t>, </a:t>
            </a:r>
            <a:r>
              <a:rPr lang="en-US" sz="2000" i="1" dirty="0">
                <a:latin typeface="MTMI"/>
              </a:rPr>
              <a:t>P</a:t>
            </a:r>
            <a:r>
              <a:rPr lang="en-US" sz="900" dirty="0">
                <a:latin typeface="Times-Roman"/>
              </a:rPr>
              <a:t>3</a:t>
            </a:r>
            <a:r>
              <a:rPr lang="en-US" sz="2000" dirty="0">
                <a:latin typeface="Times-Roman"/>
              </a:rPr>
              <a:t>, respectively, in each unit, if the liquor has </a:t>
            </a:r>
            <a:r>
              <a:rPr lang="en-US" sz="2000" dirty="0" smtClean="0">
                <a:latin typeface="Times-Roman"/>
              </a:rPr>
              <a:t>no </a:t>
            </a:r>
            <a:r>
              <a:rPr lang="en-US" sz="2000" dirty="0"/>
              <a:t>boiling point rise, then the heat transmitted per unit time across each effect is:</a:t>
            </a:r>
            <a:endParaRPr lang="ar-IQ" sz="2000" dirty="0"/>
          </a:p>
        </p:txBody>
      </p:sp>
      <p:sp>
        <p:nvSpPr>
          <p:cNvPr id="4" name="Rectangle 3"/>
          <p:cNvSpPr/>
          <p:nvPr/>
        </p:nvSpPr>
        <p:spPr>
          <a:xfrm>
            <a:off x="1052631" y="229282"/>
            <a:ext cx="5125121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latin typeface="HelveticaNeue-Bold"/>
              </a:rPr>
              <a:t>14.4.1. General principles</a:t>
            </a:r>
          </a:p>
        </p:txBody>
      </p:sp>
    </p:spTree>
    <p:extLst>
      <p:ext uri="{BB962C8B-B14F-4D97-AF65-F5344CB8AC3E}">
        <p14:creationId xmlns:p14="http://schemas.microsoft.com/office/powerpoint/2010/main" val="324743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13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73" y="565377"/>
            <a:ext cx="7019925" cy="1400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8714" y="2306614"/>
            <a:ext cx="9451522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Neglecting the heat required to heat the feed from </a:t>
            </a:r>
            <a:r>
              <a:rPr lang="en-US" i="1" dirty="0" err="1">
                <a:latin typeface="MTMI"/>
              </a:rPr>
              <a:t>T</a:t>
            </a:r>
            <a:r>
              <a:rPr lang="en-US" sz="800" i="1" dirty="0" err="1">
                <a:latin typeface="MTMI"/>
              </a:rPr>
              <a:t>f</a:t>
            </a:r>
            <a:r>
              <a:rPr lang="en-US" sz="800" i="1" dirty="0">
                <a:latin typeface="MTMI"/>
              </a:rPr>
              <a:t> </a:t>
            </a:r>
            <a:r>
              <a:rPr lang="en-US" dirty="0">
                <a:latin typeface="Times-Roman"/>
              </a:rPr>
              <a:t>to </a:t>
            </a:r>
            <a:r>
              <a:rPr lang="en-US" i="1" dirty="0">
                <a:latin typeface="MTMI"/>
              </a:rPr>
              <a:t>T</a:t>
            </a:r>
            <a:r>
              <a:rPr lang="en-US" sz="800" dirty="0">
                <a:latin typeface="Times-Roman"/>
              </a:rPr>
              <a:t>1</a:t>
            </a:r>
            <a:r>
              <a:rPr lang="en-US" dirty="0">
                <a:latin typeface="Times-Roman"/>
              </a:rPr>
              <a:t>, the heat </a:t>
            </a:r>
            <a:r>
              <a:rPr lang="en-US" i="1" dirty="0">
                <a:latin typeface="MTMI"/>
              </a:rPr>
              <a:t>Q</a:t>
            </a:r>
            <a:r>
              <a:rPr lang="en-US" sz="800" dirty="0">
                <a:latin typeface="Times-Roman"/>
              </a:rPr>
              <a:t>1 </a:t>
            </a:r>
            <a:r>
              <a:rPr lang="en-US" dirty="0">
                <a:latin typeface="Times-Roman"/>
              </a:rPr>
              <a:t>transferred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across where </a:t>
            </a:r>
            <a:r>
              <a:rPr lang="en-US" i="1" dirty="0">
                <a:latin typeface="MTMI"/>
              </a:rPr>
              <a:t>A</a:t>
            </a:r>
            <a:r>
              <a:rPr lang="en-US" sz="800" dirty="0">
                <a:latin typeface="Times-Roman"/>
              </a:rPr>
              <a:t>1 </a:t>
            </a:r>
            <a:r>
              <a:rPr lang="en-US" dirty="0">
                <a:latin typeface="Times-Roman"/>
              </a:rPr>
              <a:t>appears as latent heat in the </a:t>
            </a:r>
            <a:r>
              <a:rPr lang="en-US" dirty="0" err="1">
                <a:latin typeface="Times-Roman"/>
              </a:rPr>
              <a:t>vapour</a:t>
            </a:r>
            <a:r>
              <a:rPr lang="en-US" dirty="0">
                <a:latin typeface="Times-Roman"/>
              </a:rPr>
              <a:t> </a:t>
            </a:r>
            <a:r>
              <a:rPr lang="en-US" i="1" dirty="0">
                <a:latin typeface="MTMI"/>
              </a:rPr>
              <a:t>D</a:t>
            </a:r>
            <a:r>
              <a:rPr lang="en-US" sz="800" dirty="0">
                <a:latin typeface="Times-Roman"/>
              </a:rPr>
              <a:t>1 </a:t>
            </a:r>
            <a:r>
              <a:rPr lang="en-US" dirty="0">
                <a:latin typeface="Times-Roman"/>
              </a:rPr>
              <a:t>and is used as steam in the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second effect, and:</a:t>
            </a:r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36" y="3935208"/>
            <a:ext cx="9144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1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14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459921" y="295729"/>
            <a:ext cx="99903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On this analysis, the difference in temperature across each effect is inversely proportional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to the heat transfer coefficient. This represents a simplification, however, since: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(a) the heat required to heat the feed from </a:t>
            </a:r>
            <a:r>
              <a:rPr lang="en-US" i="1" dirty="0" err="1">
                <a:latin typeface="MTMI"/>
              </a:rPr>
              <a:t>T</a:t>
            </a:r>
            <a:r>
              <a:rPr lang="en-US" sz="800" i="1" dirty="0" err="1">
                <a:latin typeface="MTMI"/>
              </a:rPr>
              <a:t>f</a:t>
            </a:r>
            <a:r>
              <a:rPr lang="en-US" sz="800" i="1" dirty="0">
                <a:latin typeface="MTMI"/>
              </a:rPr>
              <a:t> </a:t>
            </a:r>
            <a:r>
              <a:rPr lang="en-US" sz="800" i="1" dirty="0" smtClean="0">
                <a:latin typeface="MTMI"/>
              </a:rPr>
              <a:t>   </a:t>
            </a:r>
            <a:r>
              <a:rPr lang="en-US" dirty="0" smtClean="0">
                <a:latin typeface="Times-Roman"/>
              </a:rPr>
              <a:t>to </a:t>
            </a:r>
            <a:r>
              <a:rPr lang="en-US" i="1" dirty="0">
                <a:latin typeface="MTMI"/>
              </a:rPr>
              <a:t>T</a:t>
            </a:r>
            <a:r>
              <a:rPr lang="en-US" sz="800" dirty="0">
                <a:latin typeface="Times-Roman"/>
              </a:rPr>
              <a:t>1 </a:t>
            </a:r>
            <a:r>
              <a:rPr lang="en-US" dirty="0">
                <a:latin typeface="Times-Roman"/>
              </a:rPr>
              <a:t>has been neglected, and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(b) the liquor passing from stages 1</a:t>
            </a:r>
            <a:r>
              <a:rPr lang="en-US" dirty="0">
                <a:latin typeface="MTSYN"/>
              </a:rPr>
              <a:t> </a:t>
            </a:r>
            <a:r>
              <a:rPr lang="en-US" dirty="0">
                <a:latin typeface="Times-Roman"/>
              </a:rPr>
              <a:t>to 2</a:t>
            </a:r>
            <a:r>
              <a:rPr lang="en-US" dirty="0">
                <a:latin typeface="MTSYN"/>
              </a:rPr>
              <a:t> </a:t>
            </a:r>
            <a:r>
              <a:rPr lang="en-US" dirty="0">
                <a:latin typeface="Times-Roman"/>
              </a:rPr>
              <a:t>carries heat into the second effect, and this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is responsible for some evaporation. This is also the case in the third effect.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The latent heat required to evaporate 1 kg of water in 1, is approximately equal to</a:t>
            </a:r>
          </a:p>
          <a:p>
            <a:pPr algn="l"/>
            <a:r>
              <a:rPr lang="en-US" dirty="0">
                <a:latin typeface="Times-Roman"/>
              </a:rPr>
              <a:t>the heat obtained in condensing 1 kg of steam at </a:t>
            </a:r>
            <a:r>
              <a:rPr lang="en-US" i="1" dirty="0">
                <a:latin typeface="MTMI"/>
              </a:rPr>
              <a:t>T</a:t>
            </a:r>
            <a:r>
              <a:rPr lang="en-US" sz="800" dirty="0">
                <a:latin typeface="Times-Roman"/>
              </a:rPr>
              <a:t>0</a:t>
            </a:r>
            <a:r>
              <a:rPr lang="en-US" dirty="0" smtClean="0">
                <a:latin typeface="Times-Roman"/>
              </a:rPr>
              <a:t>. </a:t>
            </a:r>
            <a:r>
              <a:rPr lang="en-US" dirty="0">
                <a:latin typeface="Times-Roman"/>
              </a:rPr>
              <a:t>Thus 1 kg of steam fed to 1</a:t>
            </a:r>
            <a:r>
              <a:rPr lang="en-US" dirty="0">
                <a:latin typeface="MTSYN"/>
              </a:rPr>
              <a:t> </a:t>
            </a:r>
            <a:r>
              <a:rPr lang="en-US" dirty="0">
                <a:latin typeface="Times-Roman"/>
              </a:rPr>
              <a:t>evaporates 1 kg of water in 1. Again the 1 kg of</a:t>
            </a:r>
          </a:p>
          <a:p>
            <a:pPr algn="l"/>
            <a:r>
              <a:rPr lang="en-US" dirty="0">
                <a:latin typeface="Times-Roman"/>
              </a:rPr>
              <a:t>steam from 1</a:t>
            </a:r>
            <a:r>
              <a:rPr lang="en-US" dirty="0">
                <a:latin typeface="MTSYN"/>
              </a:rPr>
              <a:t> </a:t>
            </a:r>
            <a:r>
              <a:rPr lang="en-US" dirty="0">
                <a:latin typeface="Times-Roman"/>
              </a:rPr>
              <a:t>evaporates about 1 kg of steam in 2. Thus, in a system of </a:t>
            </a:r>
            <a:r>
              <a:rPr lang="en-US" i="1" dirty="0">
                <a:latin typeface="MTMI"/>
              </a:rPr>
              <a:t>N </a:t>
            </a:r>
            <a:r>
              <a:rPr lang="en-US" dirty="0">
                <a:latin typeface="Times-Roman"/>
              </a:rPr>
              <a:t>effects,</a:t>
            </a:r>
          </a:p>
          <a:p>
            <a:pPr algn="l"/>
            <a:r>
              <a:rPr lang="en-US" dirty="0">
                <a:latin typeface="Times-Roman"/>
              </a:rPr>
              <a:t>1 kg of steam fed to the first effect will evaporate in all about </a:t>
            </a:r>
            <a:r>
              <a:rPr lang="en-US" i="1" dirty="0">
                <a:latin typeface="MTMI"/>
              </a:rPr>
              <a:t>N </a:t>
            </a:r>
            <a:r>
              <a:rPr lang="en-US" dirty="0">
                <a:latin typeface="Times-Roman"/>
              </a:rPr>
              <a:t>kg of liquid.</a:t>
            </a:r>
            <a:r>
              <a:rPr lang="ar-IQ" dirty="0" smtClean="0">
                <a:latin typeface="Times-Roman"/>
              </a:rPr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8997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15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416603" y="496322"/>
            <a:ext cx="10774136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latin typeface="Times-Roman"/>
              </a:rPr>
              <a:t>This gives </a:t>
            </a:r>
            <a:r>
              <a:rPr lang="en-US" dirty="0">
                <a:latin typeface="Times-Roman"/>
              </a:rPr>
              <a:t>a simplified picture, as discussed later, although it does show that one of the great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attractions of a multiple-effect system is that considerably more evaporation per kilogram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of steam is obtained than in a single-effect unit. The economy of the system, measured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by the kilograms of water </a:t>
            </a:r>
            <a:r>
              <a:rPr lang="en-US" dirty="0" err="1">
                <a:latin typeface="Times-Roman"/>
              </a:rPr>
              <a:t>vaporised</a:t>
            </a:r>
            <a:r>
              <a:rPr lang="en-US" dirty="0">
                <a:latin typeface="Times-Roman"/>
              </a:rPr>
              <a:t> per kilogram of steam condensed, increases with the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number of effects.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The water evaporated in each effect is proportional to </a:t>
            </a:r>
            <a:r>
              <a:rPr lang="en-US" i="1" dirty="0">
                <a:latin typeface="MTMI"/>
              </a:rPr>
              <a:t>Q</a:t>
            </a:r>
            <a:r>
              <a:rPr lang="en-US" dirty="0">
                <a:latin typeface="Times-Roman"/>
              </a:rPr>
              <a:t>, since the latent heat is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approximately constant. Thus the total capacity is: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3824968"/>
            <a:ext cx="91344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9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16</a:t>
            </a:fld>
            <a:endParaRPr lang="ar-IQ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4157" y="1305342"/>
                <a:ext cx="11119757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400" dirty="0" smtClean="0">
                    <a:latin typeface="Times-Roman"/>
                  </a:rPr>
                  <a:t>assuming the area of each effect is the same. A single-effect evaporator operating with a </a:t>
                </a:r>
                <a:r>
                  <a:rPr lang="en-US" sz="2400" dirty="0">
                    <a:latin typeface="Times-Roman"/>
                  </a:rPr>
                  <a:t>temperature difference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r>
                  <a:rPr lang="en-US" sz="2400" dirty="0" smtClean="0">
                    <a:latin typeface="Times-Roman"/>
                  </a:rPr>
                  <a:t>, </a:t>
                </a:r>
                <a:r>
                  <a:rPr lang="en-US" sz="2400" dirty="0">
                    <a:latin typeface="Times-Roman"/>
                  </a:rPr>
                  <a:t>with this average coefficient </a:t>
                </a:r>
                <a:r>
                  <a:rPr lang="en-US" sz="2400" i="1" dirty="0" err="1">
                    <a:latin typeface="MTMI"/>
                  </a:rPr>
                  <a:t>U</a:t>
                </a:r>
                <a:r>
                  <a:rPr lang="en-US" sz="1000" dirty="0" err="1">
                    <a:latin typeface="Times-Roman"/>
                  </a:rPr>
                  <a:t>av</a:t>
                </a:r>
                <a:r>
                  <a:rPr lang="en-US" sz="2400" dirty="0">
                    <a:latin typeface="Times-Roman"/>
                  </a:rPr>
                  <a:t>, would, however, </a:t>
                </a:r>
                <a:r>
                  <a:rPr lang="en-US" sz="2400" dirty="0" smtClean="0">
                    <a:latin typeface="Times-Roman"/>
                  </a:rPr>
                  <a:t>have the </a:t>
                </a:r>
                <a:r>
                  <a:rPr lang="en-US" sz="2400" dirty="0">
                    <a:latin typeface="Times-Roman"/>
                  </a:rPr>
                  <a:t>same capacity </a:t>
                </a:r>
                <a:r>
                  <a:rPr lang="en-US" sz="2400" i="1" dirty="0">
                    <a:latin typeface="MTMI"/>
                  </a:rPr>
                  <a:t>Q </a:t>
                </a:r>
                <a:r>
                  <a:rPr lang="en-US" sz="2400" dirty="0">
                    <a:latin typeface="MTSYN"/>
                  </a:rPr>
                  <a:t>= </a:t>
                </a:r>
                <a:r>
                  <a:rPr lang="en-US" sz="2400" i="1" dirty="0" err="1">
                    <a:latin typeface="MTMI"/>
                  </a:rPr>
                  <a:t>U</a:t>
                </a:r>
                <a:r>
                  <a:rPr lang="en-US" sz="1000" dirty="0" err="1">
                    <a:latin typeface="Times-Roman"/>
                  </a:rPr>
                  <a:t>av</a:t>
                </a:r>
                <a:r>
                  <a:rPr lang="en-US" sz="2400" i="1" dirty="0" err="1">
                    <a:latin typeface="MTMI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r>
                  <a:rPr lang="en-US" sz="2400" i="1" dirty="0" smtClean="0">
                    <a:latin typeface="MTMI"/>
                  </a:rPr>
                  <a:t> </a:t>
                </a:r>
                <a:r>
                  <a:rPr lang="en-US" sz="2400" dirty="0">
                    <a:latin typeface="Times-Roman"/>
                  </a:rPr>
                  <a:t>. Thus, it is seen that the capacity of a </a:t>
                </a:r>
                <a:r>
                  <a:rPr lang="en-US" sz="2400" dirty="0" smtClean="0">
                    <a:latin typeface="Times-Roman"/>
                  </a:rPr>
                  <a:t>multiple-effect system </a:t>
                </a:r>
                <a:r>
                  <a:rPr lang="en-US" sz="2400" dirty="0">
                    <a:latin typeface="Times-Roman"/>
                  </a:rPr>
                  <a:t>is the same as that of a single effect, operating with the same total </a:t>
                </a:r>
                <a:r>
                  <a:rPr lang="en-US" sz="2400" dirty="0" smtClean="0">
                    <a:latin typeface="Times-Roman"/>
                  </a:rPr>
                  <a:t>temperature difference </a:t>
                </a:r>
                <a:r>
                  <a:rPr lang="en-US" sz="2400" dirty="0">
                    <a:latin typeface="Times-Roman"/>
                  </a:rPr>
                  <a:t>and having an area </a:t>
                </a:r>
                <a:r>
                  <a:rPr lang="en-US" sz="2400" i="1" dirty="0">
                    <a:latin typeface="MTMI"/>
                  </a:rPr>
                  <a:t>A </a:t>
                </a:r>
                <a:r>
                  <a:rPr lang="en-US" sz="2400" dirty="0">
                    <a:latin typeface="Times-Roman"/>
                  </a:rPr>
                  <a:t>equal to that of one of the multiple-effect units. </a:t>
                </a:r>
                <a:r>
                  <a:rPr lang="en-US" sz="2400" dirty="0" smtClean="0">
                    <a:latin typeface="Times-Roman"/>
                  </a:rPr>
                  <a:t>The value </a:t>
                </a:r>
                <a:r>
                  <a:rPr lang="en-US" sz="2400" dirty="0">
                    <a:latin typeface="Times-Roman"/>
                  </a:rPr>
                  <a:t>of the multiple-effect system is that better use is made of steam although, in </a:t>
                </a:r>
                <a:r>
                  <a:rPr lang="en-US" sz="2400" dirty="0" smtClean="0">
                    <a:latin typeface="Times-Roman"/>
                  </a:rPr>
                  <a:t>order to </a:t>
                </a:r>
                <a:r>
                  <a:rPr lang="en-US" sz="2400" dirty="0">
                    <a:latin typeface="Times-Roman"/>
                  </a:rPr>
                  <a:t>achieve this, a much higher capital outlay is required for the increased number of </a:t>
                </a:r>
                <a:r>
                  <a:rPr lang="en-US" sz="2400" dirty="0" smtClean="0">
                    <a:latin typeface="Times-Roman"/>
                  </a:rPr>
                  <a:t>units and </a:t>
                </a:r>
                <a:r>
                  <a:rPr lang="en-US" sz="2400" dirty="0">
                    <a:latin typeface="Times-Roman"/>
                  </a:rPr>
                  <a:t>accessories.</a:t>
                </a:r>
                <a:endParaRPr lang="ar-IQ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7" y="1305342"/>
                <a:ext cx="11119757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768" r="-877" b="-6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42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17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636815" y="917922"/>
            <a:ext cx="10989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latin typeface="HelveticaNeue-Bold"/>
              </a:rPr>
              <a:t>14.4.2. The calculation of multiple-effect systems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-Roman"/>
              </a:rPr>
              <a:t>In the equations considered in Section 14.4.1, various simplifying assumptions have </a:t>
            </a:r>
            <a:r>
              <a:rPr lang="en-US" sz="2400" dirty="0" smtClean="0">
                <a:latin typeface="Times-Roman"/>
              </a:rPr>
              <a:t>been made </a:t>
            </a:r>
            <a:r>
              <a:rPr lang="en-US" sz="2400" dirty="0">
                <a:latin typeface="Times-Roman"/>
              </a:rPr>
              <a:t>which are now considered further in the calculation of a multiple-effect system. </a:t>
            </a:r>
            <a:r>
              <a:rPr lang="en-US" sz="2400" dirty="0" smtClean="0">
                <a:latin typeface="Times-Roman"/>
              </a:rPr>
              <a:t>In particular</a:t>
            </a:r>
            <a:r>
              <a:rPr lang="en-US" sz="2400" dirty="0">
                <a:latin typeface="Times-Roman"/>
              </a:rPr>
              <a:t>, the temperature distribution in such a system and the heat transfer area </a:t>
            </a:r>
            <a:r>
              <a:rPr lang="en-US" sz="2400" dirty="0" smtClean="0">
                <a:latin typeface="Times-Roman"/>
              </a:rPr>
              <a:t>required in </a:t>
            </a:r>
            <a:r>
              <a:rPr lang="en-US" sz="2400" dirty="0">
                <a:latin typeface="Times-Roman"/>
              </a:rPr>
              <a:t>each effect are determined.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97980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18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326571" y="295729"/>
            <a:ext cx="10744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HelveticaNeue-Bold"/>
              </a:rPr>
              <a:t>Example 14.2A (Forward-feed)</a:t>
            </a:r>
          </a:p>
          <a:p>
            <a:pPr algn="l"/>
            <a:r>
              <a:rPr lang="en-US" dirty="0">
                <a:latin typeface="Times-Roman"/>
              </a:rPr>
              <a:t>4 kg/s (14.4 </a:t>
            </a:r>
            <a:r>
              <a:rPr lang="en-US" dirty="0" err="1">
                <a:latin typeface="Times-Roman"/>
              </a:rPr>
              <a:t>tonne</a:t>
            </a:r>
            <a:r>
              <a:rPr lang="en-US" dirty="0">
                <a:latin typeface="Times-Roman"/>
              </a:rPr>
              <a:t>/hour) of a liquor containing 10 per cent solids is fed at 294 K to the first effect</a:t>
            </a:r>
          </a:p>
          <a:p>
            <a:pPr algn="l"/>
            <a:r>
              <a:rPr lang="en-US" dirty="0">
                <a:latin typeface="Times-Roman"/>
              </a:rPr>
              <a:t>of a triple-effect unit. Liquor with 50 per cent solids is to be withdrawn from the third effect, which</a:t>
            </a:r>
          </a:p>
          <a:p>
            <a:pPr algn="l"/>
            <a:r>
              <a:rPr lang="en-US" dirty="0">
                <a:latin typeface="Times-Roman"/>
              </a:rPr>
              <a:t>is at a pressure of 13 </a:t>
            </a:r>
            <a:r>
              <a:rPr lang="en-US" dirty="0" err="1">
                <a:latin typeface="Times-Roman"/>
              </a:rPr>
              <a:t>kN</a:t>
            </a:r>
            <a:r>
              <a:rPr lang="en-US" dirty="0">
                <a:latin typeface="Times-Roman"/>
              </a:rPr>
              <a:t>/m</a:t>
            </a:r>
            <a:r>
              <a:rPr lang="en-US" sz="800" dirty="0">
                <a:latin typeface="Times-Roman"/>
              </a:rPr>
              <a:t>2 </a:t>
            </a:r>
            <a:r>
              <a:rPr lang="en-US" dirty="0">
                <a:latin typeface="Times-Roman"/>
              </a:rPr>
              <a:t>(</a:t>
            </a:r>
            <a:r>
              <a:rPr lang="en-US" dirty="0">
                <a:latin typeface="MTSYN"/>
              </a:rPr>
              <a:t>∼</a:t>
            </a:r>
            <a:r>
              <a:rPr lang="en-US" dirty="0">
                <a:latin typeface="Times-Roman"/>
              </a:rPr>
              <a:t>0.13 bar). The liquor may be assumed to have a specific heat of</a:t>
            </a:r>
          </a:p>
          <a:p>
            <a:pPr algn="l"/>
            <a:r>
              <a:rPr lang="en-US" dirty="0">
                <a:latin typeface="Times-Roman"/>
              </a:rPr>
              <a:t>4.18 kJ/kg K and to have no boiling point rise. Saturated dry steam at 205 </a:t>
            </a:r>
            <a:r>
              <a:rPr lang="en-US" dirty="0" err="1">
                <a:latin typeface="Times-Roman"/>
              </a:rPr>
              <a:t>kN</a:t>
            </a:r>
            <a:r>
              <a:rPr lang="en-US" dirty="0">
                <a:latin typeface="Times-Roman"/>
              </a:rPr>
              <a:t>/m</a:t>
            </a:r>
            <a:r>
              <a:rPr lang="en-US" sz="800" dirty="0">
                <a:latin typeface="Times-Roman"/>
              </a:rPr>
              <a:t>2 </a:t>
            </a:r>
            <a:r>
              <a:rPr lang="en-US" dirty="0">
                <a:latin typeface="Times-Roman"/>
              </a:rPr>
              <a:t>is fed to the</a:t>
            </a:r>
          </a:p>
          <a:p>
            <a:pPr algn="l"/>
            <a:r>
              <a:rPr lang="en-US" dirty="0">
                <a:latin typeface="Times-Roman"/>
              </a:rPr>
              <a:t>heating element of the first effect, and the condensate is removed at the steam temperature in each</a:t>
            </a:r>
          </a:p>
          <a:p>
            <a:pPr algn="l"/>
            <a:r>
              <a:rPr lang="en-US" dirty="0">
                <a:latin typeface="Times-Roman"/>
              </a:rPr>
              <a:t>effect as shown in Figure 14.5.</a:t>
            </a:r>
          </a:p>
          <a:p>
            <a:pPr algn="l"/>
            <a:r>
              <a:rPr lang="en-US" dirty="0">
                <a:latin typeface="Times-Roman"/>
              </a:rPr>
              <a:t>If the three units are to have equal areas, estimate the area, the temperature differences and the</a:t>
            </a:r>
          </a:p>
          <a:p>
            <a:pPr algn="l"/>
            <a:r>
              <a:rPr lang="en-US" dirty="0">
                <a:latin typeface="Times-Roman"/>
              </a:rPr>
              <a:t>steam consumption. Heat transfer coefficients of 3.1, 2.0 and 1.1 kW/m</a:t>
            </a:r>
            <a:r>
              <a:rPr lang="en-US" sz="800" dirty="0">
                <a:latin typeface="Times-Roman"/>
              </a:rPr>
              <a:t>2 </a:t>
            </a:r>
            <a:r>
              <a:rPr lang="en-US" dirty="0">
                <a:latin typeface="Times-Roman"/>
              </a:rPr>
              <a:t>K for the first, second,</a:t>
            </a:r>
          </a:p>
          <a:p>
            <a:pPr algn="l"/>
            <a:r>
              <a:rPr lang="en-US" dirty="0">
                <a:latin typeface="Times-Roman"/>
              </a:rPr>
              <a:t>and third effects respectively, may be assumed.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6571" y="3311939"/>
                <a:ext cx="11323865" cy="2823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b="1" dirty="0">
                    <a:latin typeface="HelveticaNeue-Bold"/>
                  </a:rPr>
                  <a:t>Solution 1</a:t>
                </a:r>
              </a:p>
              <a:p>
                <a:pPr algn="l"/>
                <a:r>
                  <a:rPr lang="en-US" dirty="0">
                    <a:latin typeface="Times-Roman"/>
                  </a:rPr>
                  <a:t>A precise theoretical solution is neither necessary nor possible, since during the operation of the</a:t>
                </a:r>
              </a:p>
              <a:p>
                <a:pPr algn="l"/>
                <a:r>
                  <a:rPr lang="en-US" dirty="0">
                    <a:latin typeface="Times-Roman"/>
                  </a:rPr>
                  <a:t>evaporator, variations of the liquor levels, for example, will alter the heat transfer coefficients and</a:t>
                </a:r>
              </a:p>
              <a:p>
                <a:pPr algn="l"/>
                <a:r>
                  <a:rPr lang="en-US" dirty="0">
                    <a:latin typeface="Times-Roman"/>
                  </a:rPr>
                  <a:t>hence the temperature distribution. It is necessary to assume values of heat transfer coefficients,</a:t>
                </a:r>
              </a:p>
              <a:p>
                <a:pPr algn="l"/>
                <a:r>
                  <a:rPr lang="en-US" dirty="0">
                    <a:latin typeface="Times-Roman"/>
                  </a:rPr>
                  <a:t>although, as noted previously, these will only be approximate and will be based on practical</a:t>
                </a:r>
              </a:p>
              <a:p>
                <a:pPr algn="l"/>
                <a:r>
                  <a:rPr lang="en-US" dirty="0">
                    <a:latin typeface="Times-Roman"/>
                  </a:rPr>
                  <a:t>experience with similar liquors in similar types of evaporators.</a:t>
                </a:r>
              </a:p>
              <a:p>
                <a:pPr algn="l"/>
                <a:r>
                  <a:rPr lang="en-US" dirty="0">
                    <a:latin typeface="Times-Roman"/>
                  </a:rPr>
                  <a:t>Temperature of dry saturated steam at 205 </a:t>
                </a:r>
                <a:r>
                  <a:rPr lang="en-US" dirty="0" err="1">
                    <a:latin typeface="Times-Roman"/>
                  </a:rPr>
                  <a:t>kN</a:t>
                </a:r>
                <a:r>
                  <a:rPr lang="en-US" dirty="0">
                    <a:latin typeface="Times-Roman"/>
                  </a:rPr>
                  <a:t>/m</a:t>
                </a:r>
                <a:r>
                  <a:rPr lang="en-US" sz="800" dirty="0">
                    <a:latin typeface="Times-Roman"/>
                  </a:rPr>
                  <a:t>2 </a:t>
                </a:r>
                <a:r>
                  <a:rPr lang="en-US" dirty="0">
                    <a:latin typeface="MTSYN"/>
                  </a:rPr>
                  <a:t>= </a:t>
                </a:r>
                <a:r>
                  <a:rPr lang="en-US" dirty="0">
                    <a:latin typeface="Times-Roman"/>
                  </a:rPr>
                  <a:t>394 K.</a:t>
                </a:r>
              </a:p>
              <a:p>
                <a:pPr algn="l"/>
                <a:r>
                  <a:rPr lang="en-US" dirty="0">
                    <a:latin typeface="Times-Roman"/>
                  </a:rPr>
                  <a:t>At a pressure of 13 </a:t>
                </a:r>
                <a:r>
                  <a:rPr lang="en-US" dirty="0" err="1">
                    <a:latin typeface="Times-Roman"/>
                  </a:rPr>
                  <a:t>kN</a:t>
                </a:r>
                <a:r>
                  <a:rPr lang="en-US" dirty="0">
                    <a:latin typeface="Times-Roman"/>
                  </a:rPr>
                  <a:t>/m</a:t>
                </a:r>
                <a:r>
                  <a:rPr lang="en-US" sz="800" dirty="0">
                    <a:latin typeface="Times-Roman"/>
                  </a:rPr>
                  <a:t>2 </a:t>
                </a:r>
                <a:r>
                  <a:rPr lang="en-US" dirty="0">
                    <a:latin typeface="Times-Roman"/>
                  </a:rPr>
                  <a:t>(0.13 bar), the boiling point of water is 325 K, so that the total</a:t>
                </a:r>
              </a:p>
              <a:p>
                <a:pPr algn="l"/>
                <a:r>
                  <a:rPr lang="en-US" dirty="0">
                    <a:latin typeface="Times-Roman"/>
                  </a:rPr>
                  <a:t>temperature difference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r>
                  <a:rPr lang="en-US" i="1" dirty="0">
                    <a:latin typeface="MTMI"/>
                  </a:rPr>
                  <a:t> </a:t>
                </a:r>
                <a:r>
                  <a:rPr lang="en-US" dirty="0">
                    <a:latin typeface="MTSYN"/>
                  </a:rPr>
                  <a:t>= </a:t>
                </a:r>
                <a:r>
                  <a:rPr lang="en-US" i="1" dirty="0">
                    <a:latin typeface="MTMI"/>
                  </a:rPr>
                  <a:t>(</a:t>
                </a:r>
                <a:r>
                  <a:rPr lang="en-US" dirty="0">
                    <a:latin typeface="Times-Roman"/>
                  </a:rPr>
                  <a:t>394 </a:t>
                </a:r>
                <a:r>
                  <a:rPr lang="en-US" dirty="0">
                    <a:latin typeface="MTSYN"/>
                  </a:rPr>
                  <a:t>− </a:t>
                </a:r>
                <a:r>
                  <a:rPr lang="en-US" dirty="0">
                    <a:latin typeface="Times-Roman"/>
                  </a:rPr>
                  <a:t>325</a:t>
                </a:r>
                <a:r>
                  <a:rPr lang="en-US" i="1" dirty="0">
                    <a:latin typeface="MTMI"/>
                  </a:rPr>
                  <a:t>) </a:t>
                </a:r>
                <a:r>
                  <a:rPr lang="en-US" dirty="0">
                    <a:latin typeface="MTSYN"/>
                  </a:rPr>
                  <a:t>= </a:t>
                </a:r>
                <a:r>
                  <a:rPr lang="en-US" dirty="0">
                    <a:latin typeface="Times-Roman"/>
                  </a:rPr>
                  <a:t>69 </a:t>
                </a:r>
                <a:r>
                  <a:rPr lang="en-US" dirty="0" err="1">
                    <a:latin typeface="Times-Roman"/>
                  </a:rPr>
                  <a:t>deg</a:t>
                </a:r>
                <a:r>
                  <a:rPr lang="en-US" dirty="0">
                    <a:latin typeface="Times-Roman"/>
                  </a:rPr>
                  <a:t> K.</a:t>
                </a:r>
                <a:endParaRPr lang="ar-IQ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3311939"/>
                <a:ext cx="11323865" cy="2823017"/>
              </a:xfrm>
              <a:prstGeom prst="rect">
                <a:avLst/>
              </a:prstGeom>
              <a:blipFill rotWithShape="0">
                <a:blip r:embed="rId2"/>
                <a:stretch>
                  <a:fillRect l="-1077" t="-2160" b="-2073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65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19</a:t>
            </a:fld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219653"/>
            <a:ext cx="9493024" cy="65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3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457221" y="1063416"/>
            <a:ext cx="1073351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latin typeface="Times-Roman"/>
              </a:rPr>
              <a:t>Evaporation is achieved by adding heat to the solution to </a:t>
            </a:r>
            <a:r>
              <a:rPr lang="en-US" b="1" dirty="0" err="1">
                <a:latin typeface="Times-Roman"/>
              </a:rPr>
              <a:t>vaporise</a:t>
            </a:r>
            <a:r>
              <a:rPr lang="en-US" b="1" dirty="0">
                <a:latin typeface="Times-Roman"/>
              </a:rPr>
              <a:t> the solvent. The heat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latin typeface="Times-Roman"/>
              </a:rPr>
              <a:t>is supplied principally to provide the latent heat of </a:t>
            </a:r>
            <a:r>
              <a:rPr lang="en-US" b="1" dirty="0" err="1" smtClean="0">
                <a:latin typeface="Times-Roman"/>
              </a:rPr>
              <a:t>vaporisation</a:t>
            </a:r>
            <a:r>
              <a:rPr lang="en-US" b="1" dirty="0" smtClean="0">
                <a:latin typeface="Times-Roman"/>
              </a:rPr>
              <a:t>.</a:t>
            </a:r>
            <a:endParaRPr lang="en-US" b="1" dirty="0">
              <a:latin typeface="Times-Roman"/>
            </a:endParaRPr>
          </a:p>
          <a:p>
            <a:pPr algn="l">
              <a:lnSpc>
                <a:spcPct val="150000"/>
              </a:lnSpc>
            </a:pPr>
            <a:r>
              <a:rPr lang="en-US" b="1" dirty="0">
                <a:latin typeface="Times-Roman"/>
              </a:rPr>
              <a:t>The design of an evaporation unit requires the practical application of data on heat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latin typeface="Times-Roman"/>
              </a:rPr>
              <a:t>transfer to boiling liquids, together with a </a:t>
            </a:r>
            <a:r>
              <a:rPr lang="en-US" b="1" dirty="0" err="1">
                <a:latin typeface="Times-Roman"/>
              </a:rPr>
              <a:t>realisation</a:t>
            </a:r>
            <a:r>
              <a:rPr lang="en-US" b="1" dirty="0">
                <a:latin typeface="Times-Roman"/>
              </a:rPr>
              <a:t> of what happens to the liquid during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latin typeface="Times-Roman"/>
              </a:rPr>
              <a:t>concentration. In addition to the three main features outlined above, liquors which have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latin typeface="Times-Roman"/>
              </a:rPr>
              <a:t>an inverse solubility curve and which are therefore likely to deposit scale on the heating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latin typeface="Times-Roman"/>
              </a:rPr>
              <a:t>surface merit special attention.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5415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20</a:t>
            </a:fld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448355"/>
            <a:ext cx="9033102" cy="31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5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21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59" y="376237"/>
            <a:ext cx="8661627" cy="58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5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22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20" y="494691"/>
            <a:ext cx="8578624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23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3" y="376726"/>
            <a:ext cx="8337777" cy="62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30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24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3" y="428844"/>
            <a:ext cx="8997724" cy="61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25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72" y="295729"/>
            <a:ext cx="7698243" cy="62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2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26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81" y="295729"/>
            <a:ext cx="9480776" cy="2861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693" y="3302619"/>
            <a:ext cx="6308951" cy="34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29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27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76" y="758598"/>
            <a:ext cx="76485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2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28</a:t>
            </a:fld>
            <a:endParaRPr lang="ar-IQ"/>
          </a:p>
        </p:txBody>
      </p:sp>
      <p:grpSp>
        <p:nvGrpSpPr>
          <p:cNvPr id="5" name="Group 4"/>
          <p:cNvGrpSpPr/>
          <p:nvPr/>
        </p:nvGrpSpPr>
        <p:grpSpPr>
          <a:xfrm>
            <a:off x="648307" y="204107"/>
            <a:ext cx="9305925" cy="5767386"/>
            <a:chOff x="648307" y="204107"/>
            <a:chExt cx="9305925" cy="57673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234" y="204107"/>
              <a:ext cx="9270401" cy="407601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307" y="4304618"/>
              <a:ext cx="9305925" cy="1666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087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29</a:t>
            </a:fld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19" y="472848"/>
            <a:ext cx="90582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9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834639" y="774343"/>
            <a:ext cx="8523006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latin typeface="HelveticaNeue-Bold"/>
              </a:rPr>
              <a:t>14.2. HEAT TRANSFER IN EVAPORATORS</a:t>
            </a:r>
          </a:p>
          <a:p>
            <a:pPr algn="l">
              <a:lnSpc>
                <a:spcPct val="150000"/>
              </a:lnSpc>
            </a:pPr>
            <a:r>
              <a:rPr lang="en-US" sz="2400" b="1" dirty="0">
                <a:latin typeface="HelveticaNeue-Bold"/>
              </a:rPr>
              <a:t>14.2.1. Heat transfer coefficients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-Roman"/>
              </a:rPr>
              <a:t>The rate equation for heat transfer takes the form: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071" y="2823406"/>
            <a:ext cx="501015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1749" y="4093613"/>
            <a:ext cx="8035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-Roman"/>
              </a:rPr>
              <a:t>where</a:t>
            </a:r>
            <a:r>
              <a:rPr lang="en-US" sz="2400" dirty="0" smtClean="0">
                <a:latin typeface="Times-Roman"/>
              </a:rPr>
              <a:t>:</a:t>
            </a:r>
          </a:p>
          <a:p>
            <a:pPr algn="l"/>
            <a:r>
              <a:rPr lang="en-US" sz="2400" dirty="0" smtClean="0">
                <a:latin typeface="Times-Roman"/>
              </a:rPr>
              <a:t> </a:t>
            </a:r>
            <a:r>
              <a:rPr lang="en-US" sz="2400" i="1" dirty="0">
                <a:latin typeface="MTMI"/>
              </a:rPr>
              <a:t>Q </a:t>
            </a:r>
            <a:r>
              <a:rPr lang="en-US" sz="2400" i="1" dirty="0" smtClean="0">
                <a:latin typeface="MTMI"/>
              </a:rPr>
              <a:t> </a:t>
            </a:r>
            <a:r>
              <a:rPr lang="en-US" sz="2400" dirty="0" smtClean="0">
                <a:latin typeface="Times-Roman"/>
              </a:rPr>
              <a:t>is </a:t>
            </a:r>
            <a:r>
              <a:rPr lang="en-US" sz="2400" dirty="0">
                <a:latin typeface="Times-Roman"/>
              </a:rPr>
              <a:t>the heat transferred per unit time,</a:t>
            </a:r>
          </a:p>
          <a:p>
            <a:pPr algn="l"/>
            <a:r>
              <a:rPr lang="en-US" sz="2400" i="1" dirty="0">
                <a:latin typeface="MTMI"/>
              </a:rPr>
              <a:t>U </a:t>
            </a:r>
            <a:r>
              <a:rPr lang="en-US" sz="2400" i="1" dirty="0" smtClean="0">
                <a:latin typeface="MTMI"/>
              </a:rPr>
              <a:t> </a:t>
            </a:r>
            <a:r>
              <a:rPr lang="en-US" sz="2400" dirty="0" smtClean="0">
                <a:latin typeface="Times-Roman"/>
              </a:rPr>
              <a:t>is </a:t>
            </a:r>
            <a:r>
              <a:rPr lang="en-US" sz="2400" dirty="0">
                <a:latin typeface="Times-Roman"/>
              </a:rPr>
              <a:t>the overall coefficient of heat transfer,</a:t>
            </a:r>
          </a:p>
          <a:p>
            <a:pPr algn="l"/>
            <a:r>
              <a:rPr lang="en-US" sz="2400" i="1" dirty="0">
                <a:latin typeface="MTMI"/>
              </a:rPr>
              <a:t>A </a:t>
            </a:r>
            <a:r>
              <a:rPr lang="en-US" sz="2400" i="1" dirty="0" smtClean="0">
                <a:latin typeface="MTMI"/>
              </a:rPr>
              <a:t> </a:t>
            </a:r>
            <a:r>
              <a:rPr lang="en-US" sz="2400" dirty="0" smtClean="0">
                <a:latin typeface="Times-Roman"/>
              </a:rPr>
              <a:t>is </a:t>
            </a:r>
            <a:r>
              <a:rPr lang="en-US" sz="2400" dirty="0">
                <a:latin typeface="Times-Roman"/>
              </a:rPr>
              <a:t>the heat transfer surface, and</a:t>
            </a:r>
          </a:p>
          <a:p>
            <a:pPr algn="l"/>
            <a:r>
              <a:rPr lang="en-US" sz="2400" i="1" dirty="0">
                <a:latin typeface="MTMI"/>
              </a:rPr>
              <a:t>T </a:t>
            </a:r>
            <a:r>
              <a:rPr lang="en-US" sz="2400" i="1" dirty="0" smtClean="0">
                <a:latin typeface="MTMI"/>
              </a:rPr>
              <a:t> </a:t>
            </a:r>
            <a:r>
              <a:rPr lang="en-US" sz="2400" dirty="0" smtClean="0">
                <a:latin typeface="Times-Roman"/>
              </a:rPr>
              <a:t>is </a:t>
            </a:r>
            <a:r>
              <a:rPr lang="en-US" sz="2400" dirty="0">
                <a:latin typeface="Times-Roman"/>
              </a:rPr>
              <a:t>the temperature difference between the two streams.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9606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30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08" y="607559"/>
            <a:ext cx="94202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05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31</a:t>
            </a:fld>
            <a:endParaRPr lang="ar-IQ"/>
          </a:p>
        </p:txBody>
      </p:sp>
      <p:grpSp>
        <p:nvGrpSpPr>
          <p:cNvPr id="5" name="Group 4"/>
          <p:cNvGrpSpPr/>
          <p:nvPr/>
        </p:nvGrpSpPr>
        <p:grpSpPr>
          <a:xfrm>
            <a:off x="479651" y="679572"/>
            <a:ext cx="9305925" cy="5029200"/>
            <a:chOff x="365351" y="295729"/>
            <a:chExt cx="9305925" cy="5029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51" y="295729"/>
              <a:ext cx="9305925" cy="18764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351" y="2172154"/>
              <a:ext cx="9305925" cy="3152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356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32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6" y="512310"/>
            <a:ext cx="9248549" cy="544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10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33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23" y="772205"/>
            <a:ext cx="9420225" cy="2847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6449" y="3996622"/>
            <a:ext cx="8765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-Roman"/>
              </a:rPr>
              <a:t>For the conditions of Example 14.2, the backward feed system shows a reduction in steam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  <a:latin typeface="Times-Roman"/>
              </a:rPr>
              <a:t>consumption, an improved economy, a reduction in condenser load, and a small reduction in heat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  <a:latin typeface="Times-Roman"/>
              </a:rPr>
              <a:t>transfer area.</a:t>
            </a:r>
            <a:endParaRPr lang="ar-IQ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8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34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8" y="1224496"/>
            <a:ext cx="105537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6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5548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8833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1295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6334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39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20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4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572569" y="927400"/>
            <a:ext cx="110497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Times-Roman"/>
              </a:rPr>
              <a:t>In applying this equation to evaporators, there may be some difficulty in deciding the</a:t>
            </a:r>
          </a:p>
          <a:p>
            <a:pPr algn="l"/>
            <a:r>
              <a:rPr lang="en-US" sz="2000" dirty="0">
                <a:latin typeface="Times-Roman"/>
              </a:rPr>
              <a:t>correct value for the temperature difference because of what is known as the </a:t>
            </a:r>
            <a:r>
              <a:rPr lang="en-US" sz="2000" i="1" dirty="0">
                <a:latin typeface="Times-Italic"/>
              </a:rPr>
              <a:t>boiling point</a:t>
            </a:r>
          </a:p>
          <a:p>
            <a:pPr lvl="1" algn="l"/>
            <a:r>
              <a:rPr lang="en-US" sz="2000" i="1" dirty="0">
                <a:latin typeface="Times-Italic"/>
              </a:rPr>
              <a:t>rise </a:t>
            </a:r>
            <a:r>
              <a:rPr lang="en-US" sz="2000" dirty="0">
                <a:latin typeface="Times-Roman"/>
              </a:rPr>
              <a:t>(BPR</a:t>
            </a:r>
            <a:r>
              <a:rPr lang="en-US" sz="2000" dirty="0" smtClean="0">
                <a:latin typeface="Times-Roman"/>
              </a:rPr>
              <a:t>) which is (</a:t>
            </a:r>
            <a:r>
              <a:rPr lang="en-US" sz="2000" dirty="0">
                <a:latin typeface="Times-Roman"/>
              </a:rPr>
              <a:t>At the same pressure, a solution has a boiling point greater than that of water</a:t>
            </a:r>
            <a:r>
              <a:rPr lang="en-US" sz="2000" dirty="0" smtClean="0">
                <a:latin typeface="Times-Roman"/>
              </a:rPr>
              <a:t>, and </a:t>
            </a:r>
            <a:r>
              <a:rPr lang="en-US" sz="2000" dirty="0">
                <a:latin typeface="Times-Roman"/>
              </a:rPr>
              <a:t>the difference between its boiling point and that of water is the BPR</a:t>
            </a:r>
            <a:r>
              <a:rPr lang="en-US" sz="2000" dirty="0" smtClean="0">
                <a:latin typeface="Times-Roman"/>
              </a:rPr>
              <a:t>). </a:t>
            </a:r>
          </a:p>
          <a:p>
            <a:pPr lvl="1" algn="l"/>
            <a:r>
              <a:rPr lang="en-US" sz="2000" dirty="0" smtClean="0">
                <a:latin typeface="Times-Roman"/>
              </a:rPr>
              <a:t>If </a:t>
            </a:r>
            <a:r>
              <a:rPr lang="en-US" sz="2000" dirty="0">
                <a:latin typeface="Times-Roman"/>
              </a:rPr>
              <a:t>water is boiled in an evaporator under a given pressure, then the temperature</a:t>
            </a:r>
          </a:p>
          <a:p>
            <a:pPr algn="l"/>
            <a:r>
              <a:rPr lang="en-US" sz="2000" dirty="0">
                <a:latin typeface="Times-Roman"/>
              </a:rPr>
              <a:t>of the liquor may be determined from steam tables and the temperature difference is readily</a:t>
            </a:r>
          </a:p>
          <a:p>
            <a:pPr algn="l"/>
            <a:r>
              <a:rPr lang="en-US" sz="2000" dirty="0">
                <a:latin typeface="Times-Roman"/>
              </a:rPr>
              <a:t>calculated</a:t>
            </a:r>
            <a:r>
              <a:rPr lang="en-US" sz="2000" dirty="0" smtClean="0">
                <a:latin typeface="Times-Roman"/>
              </a:rPr>
              <a:t>.. </a:t>
            </a:r>
            <a:r>
              <a:rPr lang="en-US" sz="2000" dirty="0">
                <a:latin typeface="Times-Roman"/>
              </a:rPr>
              <a:t>For example</a:t>
            </a:r>
            <a:r>
              <a:rPr lang="en-US" sz="2000" dirty="0" smtClean="0">
                <a:latin typeface="Times-Roman"/>
              </a:rPr>
              <a:t>, at </a:t>
            </a:r>
            <a:r>
              <a:rPr lang="en-US" sz="2000" dirty="0">
                <a:latin typeface="Times-Roman"/>
              </a:rPr>
              <a:t>atmospheric pressure (101.3 </a:t>
            </a:r>
            <a:r>
              <a:rPr lang="en-US" sz="2000" dirty="0" err="1">
                <a:latin typeface="Times-Roman"/>
              </a:rPr>
              <a:t>kN</a:t>
            </a:r>
            <a:r>
              <a:rPr lang="en-US" sz="2000" dirty="0">
                <a:latin typeface="Times-Roman"/>
              </a:rPr>
              <a:t>/m</a:t>
            </a:r>
            <a:r>
              <a:rPr lang="en-US" sz="900" dirty="0">
                <a:latin typeface="Times-Roman"/>
              </a:rPr>
              <a:t>2</a:t>
            </a:r>
            <a:r>
              <a:rPr lang="en-US" sz="2000" dirty="0">
                <a:latin typeface="Times-Roman"/>
              </a:rPr>
              <a:t>), a 25 per cent solution of sodium chloride boils </a:t>
            </a:r>
            <a:r>
              <a:rPr lang="en-US" sz="2000" dirty="0" smtClean="0">
                <a:latin typeface="Times-Roman"/>
              </a:rPr>
              <a:t>at 381 </a:t>
            </a:r>
            <a:r>
              <a:rPr lang="en-US" sz="2000" dirty="0">
                <a:latin typeface="Times-Roman"/>
              </a:rPr>
              <a:t>K and shows a BPR of 8 </a:t>
            </a:r>
            <a:r>
              <a:rPr lang="en-US" sz="2000" dirty="0" err="1">
                <a:latin typeface="Times-Roman"/>
              </a:rPr>
              <a:t>deg</a:t>
            </a:r>
            <a:r>
              <a:rPr lang="en-US" sz="2000" dirty="0">
                <a:latin typeface="Times-Roman"/>
              </a:rPr>
              <a:t> K. If steam at 389 K were used to concentrate the </a:t>
            </a:r>
            <a:r>
              <a:rPr lang="en-US" sz="2000" dirty="0" smtClean="0">
                <a:latin typeface="Times-Roman"/>
              </a:rPr>
              <a:t>salt solution</a:t>
            </a:r>
            <a:r>
              <a:rPr lang="en-US" sz="2000" dirty="0">
                <a:latin typeface="Times-Roman"/>
              </a:rPr>
              <a:t>, the overall temperature difference would not be </a:t>
            </a:r>
            <a:r>
              <a:rPr lang="en-US" sz="2000" i="1" dirty="0">
                <a:latin typeface="MTMI"/>
              </a:rPr>
              <a:t>(</a:t>
            </a:r>
            <a:r>
              <a:rPr lang="en-US" sz="2000" dirty="0">
                <a:latin typeface="Times-Roman"/>
              </a:rPr>
              <a:t>389 </a:t>
            </a:r>
            <a:r>
              <a:rPr lang="en-US" sz="2000" dirty="0">
                <a:latin typeface="MTSYN"/>
              </a:rPr>
              <a:t>− </a:t>
            </a:r>
            <a:r>
              <a:rPr lang="en-US" sz="2000" dirty="0">
                <a:latin typeface="Times-Roman"/>
              </a:rPr>
              <a:t>373</a:t>
            </a:r>
            <a:r>
              <a:rPr lang="en-US" sz="2000" i="1" dirty="0">
                <a:latin typeface="MTMI"/>
              </a:rPr>
              <a:t>) </a:t>
            </a:r>
            <a:r>
              <a:rPr lang="en-US" sz="2000" dirty="0">
                <a:latin typeface="MTSYN"/>
              </a:rPr>
              <a:t>= </a:t>
            </a:r>
            <a:r>
              <a:rPr lang="en-US" sz="2000" dirty="0">
                <a:latin typeface="Times-Roman"/>
              </a:rPr>
              <a:t>16 </a:t>
            </a:r>
            <a:r>
              <a:rPr lang="en-US" sz="2000" dirty="0" err="1">
                <a:latin typeface="Times-Roman"/>
              </a:rPr>
              <a:t>deg</a:t>
            </a:r>
            <a:r>
              <a:rPr lang="en-US" sz="2000" dirty="0">
                <a:latin typeface="Times-Roman"/>
              </a:rPr>
              <a:t> K, </a:t>
            </a:r>
            <a:r>
              <a:rPr lang="en-US" sz="2000" dirty="0" smtClean="0">
                <a:latin typeface="Times-Roman"/>
              </a:rPr>
              <a:t>but </a:t>
            </a:r>
            <a:r>
              <a:rPr lang="en-US" sz="2000" i="1" dirty="0" smtClean="0">
                <a:latin typeface="MTMI"/>
              </a:rPr>
              <a:t>(</a:t>
            </a:r>
            <a:r>
              <a:rPr lang="en-US" sz="2000" dirty="0">
                <a:latin typeface="Times-Roman"/>
              </a:rPr>
              <a:t>389 </a:t>
            </a:r>
            <a:r>
              <a:rPr lang="en-US" sz="2000" dirty="0">
                <a:latin typeface="MTSYN"/>
              </a:rPr>
              <a:t>− </a:t>
            </a:r>
            <a:r>
              <a:rPr lang="en-US" sz="2000" dirty="0">
                <a:latin typeface="Times-Roman"/>
              </a:rPr>
              <a:t>381</a:t>
            </a:r>
            <a:r>
              <a:rPr lang="en-US" sz="2000" i="1" dirty="0">
                <a:latin typeface="MTMI"/>
              </a:rPr>
              <a:t>) </a:t>
            </a:r>
            <a:r>
              <a:rPr lang="en-US" sz="2000" dirty="0">
                <a:latin typeface="MTSYN"/>
              </a:rPr>
              <a:t>= </a:t>
            </a:r>
            <a:r>
              <a:rPr lang="en-US" sz="2000" dirty="0">
                <a:latin typeface="Times-Roman"/>
              </a:rPr>
              <a:t>8 </a:t>
            </a:r>
            <a:r>
              <a:rPr lang="en-US" sz="2000" dirty="0" err="1">
                <a:latin typeface="Times-Roman"/>
              </a:rPr>
              <a:t>deg</a:t>
            </a:r>
            <a:r>
              <a:rPr lang="en-US" sz="2000" dirty="0">
                <a:latin typeface="Times-Roman"/>
              </a:rPr>
              <a:t> K. Such solutions usually require more heat to </a:t>
            </a:r>
            <a:r>
              <a:rPr lang="en-US" sz="2000" dirty="0" err="1">
                <a:latin typeface="Times-Roman"/>
              </a:rPr>
              <a:t>vaporise</a:t>
            </a:r>
            <a:r>
              <a:rPr lang="en-US" sz="2000" dirty="0">
                <a:latin typeface="Times-Roman"/>
              </a:rPr>
              <a:t> unit </a:t>
            </a:r>
            <a:r>
              <a:rPr lang="en-US" sz="2000" dirty="0" smtClean="0">
                <a:latin typeface="Times-Roman"/>
              </a:rPr>
              <a:t>mass of </a:t>
            </a:r>
            <a:r>
              <a:rPr lang="en-US" sz="2000" dirty="0">
                <a:latin typeface="Times-Roman"/>
              </a:rPr>
              <a:t>water, so that the reduction in capacity of a unit may be considerable. The value of the</a:t>
            </a:r>
          </a:p>
          <a:p>
            <a:pPr algn="l"/>
            <a:r>
              <a:rPr lang="en-US" sz="2000" dirty="0">
                <a:latin typeface="Times-Roman"/>
              </a:rPr>
              <a:t>BPR cannot be calculated from physical data of the liquor, though </a:t>
            </a:r>
            <a:r>
              <a:rPr lang="en-US" sz="2000" dirty="0" err="1">
                <a:latin typeface="Times-Roman"/>
              </a:rPr>
              <a:t>D¨uhring’s</a:t>
            </a:r>
            <a:r>
              <a:rPr lang="en-US" sz="2000" dirty="0">
                <a:latin typeface="Times-Roman"/>
              </a:rPr>
              <a:t> rule is often</a:t>
            </a:r>
          </a:p>
          <a:p>
            <a:pPr algn="l"/>
            <a:r>
              <a:rPr lang="en-US" sz="2000" dirty="0">
                <a:latin typeface="Times-Roman"/>
              </a:rPr>
              <a:t>used to find the change in BPR with pressure. If the boiling point of the solution is plotted</a:t>
            </a:r>
          </a:p>
          <a:p>
            <a:pPr algn="l"/>
            <a:r>
              <a:rPr lang="en-US" sz="2000" dirty="0">
                <a:latin typeface="Times-Roman"/>
              </a:rPr>
              <a:t>against that of water at the same pressure, then a straight line is obtained, as shown for</a:t>
            </a:r>
          </a:p>
          <a:p>
            <a:pPr algn="l"/>
            <a:r>
              <a:rPr lang="en-US" sz="2000" dirty="0">
                <a:latin typeface="Times-Roman"/>
              </a:rPr>
              <a:t>sodium chloride in Figure 14.1. Thus, if the pressure is fixed, the boiling point of water</a:t>
            </a:r>
          </a:p>
          <a:p>
            <a:pPr algn="l"/>
            <a:r>
              <a:rPr lang="en-US" sz="2000" dirty="0">
                <a:latin typeface="Times-Roman"/>
              </a:rPr>
              <a:t>is found from steam tables, and the boiling point of the solution from Figure 14.1. The</a:t>
            </a:r>
          </a:p>
          <a:p>
            <a:pPr algn="l"/>
            <a:r>
              <a:rPr lang="en-US" sz="2000" dirty="0">
                <a:latin typeface="Times-Roman"/>
              </a:rPr>
              <a:t>boiling point rise is much greater with strong electrolytes, such as salt and caustic soda.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321273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40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2314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41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984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42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66779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43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6200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44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594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5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01" y="679572"/>
            <a:ext cx="80105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9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6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704850" y="679572"/>
            <a:ext cx="95168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-Roman"/>
              </a:rPr>
              <a:t>Overall heat transfer coefficients for any form of evaporator depend on the value </a:t>
            </a:r>
            <a:r>
              <a:rPr lang="en-US" sz="2800" dirty="0" smtClean="0">
                <a:latin typeface="Times-Roman"/>
              </a:rPr>
              <a:t>of the </a:t>
            </a:r>
            <a:r>
              <a:rPr lang="en-US" sz="2800" dirty="0">
                <a:latin typeface="Times-Roman"/>
              </a:rPr>
              <a:t>film coefficients on the heating side and for the liquor, together with </a:t>
            </a:r>
            <a:r>
              <a:rPr lang="en-US" sz="2800" dirty="0" smtClean="0">
                <a:latin typeface="Times-Roman"/>
              </a:rPr>
              <a:t>allowances for </a:t>
            </a:r>
            <a:r>
              <a:rPr lang="en-US" sz="2800" dirty="0">
                <a:latin typeface="Times-Roman"/>
              </a:rPr>
              <a:t>scale deposits and the tube wall. For </a:t>
            </a:r>
            <a:r>
              <a:rPr lang="en-US" sz="2800" dirty="0" smtClean="0">
                <a:latin typeface="Times-Roman"/>
              </a:rPr>
              <a:t>condensing steam, which is a common heating medium, film coefficients are approximately 6 kW/m2 K. </a:t>
            </a:r>
            <a:r>
              <a:rPr lang="en-US" sz="2800" dirty="0">
                <a:latin typeface="Times-Roman"/>
              </a:rPr>
              <a:t>There is no entirely satisfactory general method for calculating transfer coefficients for the boiling film. Design </a:t>
            </a:r>
            <a:r>
              <a:rPr lang="en-US" sz="2800" dirty="0" smtClean="0">
                <a:latin typeface="Times-Roman"/>
              </a:rPr>
              <a:t>equations of </a:t>
            </a:r>
            <a:r>
              <a:rPr lang="en-US" sz="2800" dirty="0">
                <a:latin typeface="Times-Roman"/>
              </a:rPr>
              <a:t>sufficient accuracy are available in the literature, however, although this </a:t>
            </a:r>
            <a:r>
              <a:rPr lang="en-US" sz="2800" dirty="0" smtClean="0">
                <a:latin typeface="Times-Roman"/>
              </a:rPr>
              <a:t>information should </a:t>
            </a:r>
            <a:r>
              <a:rPr lang="en-US" sz="2800" dirty="0">
                <a:latin typeface="Times-Roman"/>
              </a:rPr>
              <a:t>be used with caution.</a:t>
            </a:r>
            <a:endParaRPr lang="ar-IQ" sz="2800" dirty="0"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408192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7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399905" y="417962"/>
            <a:ext cx="6746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HelveticaNeue-Bold"/>
              </a:rPr>
              <a:t>14.3. SINGLE-EFFECT EVAPORATORS</a:t>
            </a:r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120797"/>
            <a:ext cx="8370161" cy="5383418"/>
          </a:xfrm>
          <a:prstGeom prst="rect">
            <a:avLst/>
          </a:prstGeom>
        </p:spPr>
      </p:pic>
      <p:pic>
        <p:nvPicPr>
          <p:cNvPr id="1026" name="Picture 2" descr="https://upload.wikimedia.org/wikipedia/commons/c/c4/Vap-Liq_Separ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851" y="1833993"/>
            <a:ext cx="2005502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5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8</a:t>
            </a:fld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359228" y="607380"/>
            <a:ext cx="101727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HelveticaNeue-Bold"/>
              </a:rPr>
              <a:t>Example 14.1</a:t>
            </a:r>
          </a:p>
          <a:p>
            <a:pPr algn="l"/>
            <a:r>
              <a:rPr lang="en-US" dirty="0">
                <a:latin typeface="Times-Roman"/>
              </a:rPr>
              <a:t>A single-effect evaporator is used to concentrate 7 kg/s of a solution from 10 to 50 per cent solids.</a:t>
            </a:r>
          </a:p>
          <a:p>
            <a:pPr algn="l"/>
            <a:r>
              <a:rPr lang="en-US" dirty="0">
                <a:latin typeface="Times-Roman"/>
              </a:rPr>
              <a:t>Steam is available at 205 </a:t>
            </a:r>
            <a:r>
              <a:rPr lang="en-US" dirty="0" err="1">
                <a:latin typeface="Times-Roman"/>
              </a:rPr>
              <a:t>kN</a:t>
            </a:r>
            <a:r>
              <a:rPr lang="en-US" dirty="0">
                <a:latin typeface="Times-Roman"/>
              </a:rPr>
              <a:t>/m</a:t>
            </a:r>
            <a:r>
              <a:rPr lang="en-US" sz="800" dirty="0">
                <a:latin typeface="Times-Roman"/>
              </a:rPr>
              <a:t>2 </a:t>
            </a:r>
            <a:r>
              <a:rPr lang="en-US" dirty="0">
                <a:latin typeface="Times-Roman"/>
              </a:rPr>
              <a:t>and evaporation takes place at 13.5 </a:t>
            </a:r>
            <a:r>
              <a:rPr lang="en-US" dirty="0" err="1">
                <a:latin typeface="Times-Roman"/>
              </a:rPr>
              <a:t>kN</a:t>
            </a:r>
            <a:r>
              <a:rPr lang="en-US" dirty="0">
                <a:latin typeface="Times-Roman"/>
              </a:rPr>
              <a:t>/m</a:t>
            </a:r>
            <a:r>
              <a:rPr lang="en-US" sz="800" dirty="0">
                <a:latin typeface="Times-Roman"/>
              </a:rPr>
              <a:t>2</a:t>
            </a:r>
            <a:r>
              <a:rPr lang="en-US" dirty="0">
                <a:latin typeface="Times-Roman"/>
              </a:rPr>
              <a:t>. If the overall coefficient</a:t>
            </a:r>
          </a:p>
          <a:p>
            <a:pPr algn="l"/>
            <a:r>
              <a:rPr lang="en-US" dirty="0">
                <a:latin typeface="Times-Roman"/>
              </a:rPr>
              <a:t>of heat transfer is 3 kW/m</a:t>
            </a:r>
            <a:r>
              <a:rPr lang="en-US" sz="800" dirty="0">
                <a:latin typeface="Times-Roman"/>
              </a:rPr>
              <a:t>2 </a:t>
            </a:r>
            <a:r>
              <a:rPr lang="en-US" dirty="0" err="1">
                <a:latin typeface="Times-Roman"/>
              </a:rPr>
              <a:t>deg</a:t>
            </a:r>
            <a:r>
              <a:rPr lang="en-US" dirty="0">
                <a:latin typeface="Times-Roman"/>
              </a:rPr>
              <a:t> K, estimate the heating surface required and the amount of</a:t>
            </a:r>
          </a:p>
          <a:p>
            <a:pPr algn="l"/>
            <a:r>
              <a:rPr lang="en-US" dirty="0">
                <a:latin typeface="Times-Roman"/>
              </a:rPr>
              <a:t>steam used if the feed to the evaporator is at 294 K and the condensate leaves the heating space</a:t>
            </a:r>
          </a:p>
          <a:p>
            <a:pPr algn="l"/>
            <a:r>
              <a:rPr lang="en-US" dirty="0">
                <a:latin typeface="Times-Roman"/>
              </a:rPr>
              <a:t>at 352.7 K. The specific heats of 10 and 50 per cent solutions are 3.76 and 3.14 kJ/kg </a:t>
            </a:r>
            <a:r>
              <a:rPr lang="en-US" dirty="0" err="1">
                <a:latin typeface="Times-Roman"/>
              </a:rPr>
              <a:t>deg</a:t>
            </a:r>
            <a:r>
              <a:rPr lang="en-US" dirty="0">
                <a:latin typeface="Times-Roman"/>
              </a:rPr>
              <a:t> K</a:t>
            </a:r>
          </a:p>
          <a:p>
            <a:pPr algn="l"/>
            <a:r>
              <a:rPr lang="en-US" dirty="0">
                <a:latin typeface="Times-Roman"/>
              </a:rPr>
              <a:t>respectively.</a:t>
            </a:r>
          </a:p>
          <a:p>
            <a:pPr algn="l"/>
            <a:r>
              <a:rPr lang="en-US" sz="2800" b="1" dirty="0">
                <a:latin typeface="HelveticaNeue-Bold"/>
              </a:rPr>
              <a:t>Solution</a:t>
            </a:r>
          </a:p>
          <a:p>
            <a:pPr algn="l"/>
            <a:r>
              <a:rPr lang="en-US" dirty="0">
                <a:latin typeface="Times-Roman"/>
              </a:rPr>
              <a:t>Assuming that the steam is dry and saturated at 205 </a:t>
            </a:r>
            <a:r>
              <a:rPr lang="en-US" dirty="0" err="1">
                <a:latin typeface="Times-Roman"/>
              </a:rPr>
              <a:t>kN</a:t>
            </a:r>
            <a:r>
              <a:rPr lang="en-US" dirty="0">
                <a:latin typeface="Times-Roman"/>
              </a:rPr>
              <a:t>/m</a:t>
            </a:r>
            <a:r>
              <a:rPr lang="en-US" sz="800" dirty="0">
                <a:latin typeface="Times-Roman"/>
              </a:rPr>
              <a:t>2</a:t>
            </a:r>
            <a:r>
              <a:rPr lang="en-US" dirty="0">
                <a:latin typeface="Times-Roman"/>
              </a:rPr>
              <a:t>, then from the Steam Tables in the</a:t>
            </a:r>
          </a:p>
          <a:p>
            <a:pPr algn="l"/>
            <a:r>
              <a:rPr lang="en-US" dirty="0">
                <a:latin typeface="Times-Roman"/>
              </a:rPr>
              <a:t>Appendix, the steam temperature </a:t>
            </a:r>
            <a:r>
              <a:rPr lang="en-US" dirty="0">
                <a:latin typeface="MTSYN"/>
              </a:rPr>
              <a:t>= </a:t>
            </a:r>
            <a:r>
              <a:rPr lang="en-US" dirty="0">
                <a:latin typeface="Times-Roman"/>
              </a:rPr>
              <a:t>394 K at which the total enthalpy </a:t>
            </a:r>
            <a:r>
              <a:rPr lang="en-US" dirty="0">
                <a:latin typeface="MTSYN"/>
              </a:rPr>
              <a:t>= </a:t>
            </a:r>
            <a:r>
              <a:rPr lang="en-US" dirty="0">
                <a:latin typeface="Times-Roman"/>
              </a:rPr>
              <a:t>2530 kJ/kg.</a:t>
            </a:r>
          </a:p>
          <a:p>
            <a:pPr algn="l"/>
            <a:r>
              <a:rPr lang="en-US" dirty="0">
                <a:latin typeface="Times-Roman"/>
              </a:rPr>
              <a:t>At 13.5 </a:t>
            </a:r>
            <a:r>
              <a:rPr lang="en-US" dirty="0" err="1">
                <a:latin typeface="Times-Roman"/>
              </a:rPr>
              <a:t>kN</a:t>
            </a:r>
            <a:r>
              <a:rPr lang="en-US" dirty="0">
                <a:latin typeface="Times-Roman"/>
              </a:rPr>
              <a:t>/m</a:t>
            </a:r>
            <a:r>
              <a:rPr lang="en-US" sz="800" dirty="0">
                <a:latin typeface="Times-Roman"/>
              </a:rPr>
              <a:t>2</a:t>
            </a:r>
            <a:r>
              <a:rPr lang="en-US" dirty="0">
                <a:latin typeface="Times-Roman"/>
              </a:rPr>
              <a:t>, water boils at 325 K and, in the absence of data on the boiling point elevation,</a:t>
            </a:r>
          </a:p>
          <a:p>
            <a:pPr algn="l"/>
            <a:r>
              <a:rPr lang="en-US" dirty="0">
                <a:latin typeface="Times-Roman"/>
              </a:rPr>
              <a:t>this will be taken as the temperature of evaporation, assuming an aqueous solution. The total</a:t>
            </a:r>
          </a:p>
          <a:p>
            <a:pPr algn="l"/>
            <a:r>
              <a:rPr lang="en-US" dirty="0">
                <a:latin typeface="Times-Roman"/>
              </a:rPr>
              <a:t>enthalpy of steam at 325 K is 2594 kJ/kg.</a:t>
            </a:r>
          </a:p>
          <a:p>
            <a:pPr algn="l"/>
            <a:r>
              <a:rPr lang="en-US" dirty="0">
                <a:latin typeface="Times-Roman"/>
              </a:rPr>
              <a:t>Thus the feed, containing 10 per cent solids, has to be heated from 294 to 325 K at which</a:t>
            </a:r>
          </a:p>
          <a:p>
            <a:pPr algn="l"/>
            <a:r>
              <a:rPr lang="en-US" dirty="0">
                <a:latin typeface="Times-Roman"/>
              </a:rPr>
              <a:t>temperature the evaporation takes place.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4901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C572-479C-4071-846E-7B2E4CB2FBC2}" type="slidenum">
              <a:rPr lang="ar-IQ" smtClean="0"/>
              <a:t>9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81" y="295729"/>
            <a:ext cx="98202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45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2116</Words>
  <Application>Microsoft Office PowerPoint</Application>
  <PresentationFormat>Custom</PresentationFormat>
  <Paragraphs>153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13</cp:revision>
  <dcterms:created xsi:type="dcterms:W3CDTF">2018-05-03T06:15:19Z</dcterms:created>
  <dcterms:modified xsi:type="dcterms:W3CDTF">2018-12-03T21:08:51Z</dcterms:modified>
</cp:coreProperties>
</file>